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6" r:id="rId6"/>
    <p:sldId id="260" r:id="rId7"/>
    <p:sldId id="267" r:id="rId8"/>
    <p:sldId id="261" r:id="rId9"/>
    <p:sldId id="268" r:id="rId10"/>
    <p:sldId id="264" r:id="rId11"/>
    <p:sldId id="265" r:id="rId12"/>
    <p:sldId id="269"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413A"/>
    <a:srgbClr val="1505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4660"/>
  </p:normalViewPr>
  <p:slideViewPr>
    <p:cSldViewPr snapToGrid="0">
      <p:cViewPr varScale="1">
        <p:scale>
          <a:sx n="74" d="100"/>
          <a:sy n="74" d="100"/>
        </p:scale>
        <p:origin x="5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13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381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77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349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36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949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0712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994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890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285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7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11/7/2014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879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1.jpg"/><Relationship Id="rId7" Type="http://schemas.openxmlformats.org/officeDocument/2006/relationships/hyperlink" Target="society3.jpg" TargetMode="External"/><Relationship Id="rId12" Type="http://schemas.openxmlformats.org/officeDocument/2006/relationships/image" Target="../media/image19.jp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4.jpg"/><Relationship Id="rId11" Type="http://schemas.openxmlformats.org/officeDocument/2006/relationships/image" Target="../media/image18.jpg"/><Relationship Id="rId5" Type="http://schemas.openxmlformats.org/officeDocument/2006/relationships/image" Target="../media/image13.jpg"/><Relationship Id="rId10" Type="http://schemas.openxmlformats.org/officeDocument/2006/relationships/image" Target="../media/image17.jpg"/><Relationship Id="rId4" Type="http://schemas.openxmlformats.org/officeDocument/2006/relationships/image" Target="../media/image12.jpg"/><Relationship Id="rId9" Type="http://schemas.openxmlformats.org/officeDocument/2006/relationships/image" Target="../media/image16.jpg"/></Relationships>
</file>

<file path=ppt/slides/_rels/slide13.xml.rels><?xml version="1.0" encoding="UTF-8" standalone="yes"?>
<Relationships xmlns="http://schemas.openxmlformats.org/package/2006/relationships"><Relationship Id="rId3" Type="http://schemas.openxmlformats.org/officeDocument/2006/relationships/hyperlink" Target="http://www.storyboardthat.com/userboards/kated/plot-diagram-example" TargetMode="External"/><Relationship Id="rId2" Type="http://schemas.openxmlformats.org/officeDocument/2006/relationships/hyperlink" Target="http://www.storyboardthat.com/userboards/rebeccaray/man-vs--nature" TargetMode="Externa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hyperlink" Target="http://www.storyboardthat.com/teacher-guide/the-cask-of-amontillado-by-edgar-allan-po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storyboardthat.com/userboards/rebeccaray/man-vs--man/co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toryboardthat.com/userboards/rebeccaray/man-vs--socie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rsbstaff.ednet.ns.ca/engramja/elements.html#SHORT" TargetMode="External"/><Relationship Id="rId2" Type="http://schemas.openxmlformats.org/officeDocument/2006/relationships/hyperlink" Target="http://www.storyboardthat.com/userboards/rebeccaray/man-vs--self"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hyperlink" Target="http://inventingreality.4t.com/conflict.html" TargetMode="External"/><Relationship Id="rId2" Type="http://schemas.openxmlformats.org/officeDocument/2006/relationships/hyperlink" Target="http://hrsbstaff.ednet.ns.ca/engramja/elements.html#SHORT"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hyperlink" Target="http://canonicalthoughts.wordpress.com/2011/12/09/american-literature-and-its-theme-of-man-versus-nature/" TargetMode="External"/><Relationship Id="rId2" Type="http://schemas.openxmlformats.org/officeDocument/2006/relationships/hyperlink" Target="http://www.storyboardthat.com/userboards/rebeccaray/man-vs--nature"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literature</a:t>
            </a:r>
            <a:endParaRPr lang="en-US" dirty="0"/>
          </a:p>
        </p:txBody>
      </p:sp>
      <p:sp>
        <p:nvSpPr>
          <p:cNvPr id="3" name="Subtitle 2"/>
          <p:cNvSpPr>
            <a:spLocks noGrp="1"/>
          </p:cNvSpPr>
          <p:nvPr>
            <p:ph type="subTitle" idx="1"/>
          </p:nvPr>
        </p:nvSpPr>
        <p:spPr/>
        <p:txBody>
          <a:bodyPr/>
          <a:lstStyle/>
          <a:p>
            <a:r>
              <a:rPr lang="en-US" dirty="0" smtClean="0"/>
              <a:t>CONFLICTS</a:t>
            </a:r>
            <a:endParaRPr lang="en-US" dirty="0"/>
          </a:p>
        </p:txBody>
      </p:sp>
    </p:spTree>
    <p:extLst>
      <p:ext uri="{BB962C8B-B14F-4D97-AF65-F5344CB8AC3E}">
        <p14:creationId xmlns:p14="http://schemas.microsoft.com/office/powerpoint/2010/main" val="67669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Man versus the  universe</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Think of this: the planets revolve around the sun. Each rotates at a specific speed and takes a certain amount of time to revolve around the sun.  This is the order of things. Likewise, the body of a person functions in a certain order. The heart beats at a particular rhythm, the lungs take in air at a certain rate and people eat ad digest their food on a regular basis.  This is the order of things.</a:t>
            </a:r>
          </a:p>
          <a:p>
            <a:r>
              <a:rPr lang="en-US" dirty="0" smtClean="0"/>
              <a:t>No think of this: chaos. Chaos is when things are not orderly. If society is function properly, there must be a certain order maintained and values  associated with that order. When the values are disrupted then society is in chaos.</a:t>
            </a:r>
          </a:p>
          <a:p>
            <a:r>
              <a:rPr lang="en-US" dirty="0" smtClean="0"/>
              <a:t>When a character in a story becomes involved in a chaotic situation, this this a situation of man versus the universe as the protagonist endeavors to restore order.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6099" y="384048"/>
            <a:ext cx="2895600" cy="1581150"/>
          </a:xfrm>
          <a:prstGeom prst="rect">
            <a:avLst/>
          </a:prstGeom>
        </p:spPr>
      </p:pic>
    </p:spTree>
    <p:extLst>
      <p:ext uri="{BB962C8B-B14F-4D97-AF65-F5344CB8AC3E}">
        <p14:creationId xmlns:p14="http://schemas.microsoft.com/office/powerpoint/2010/main" val="196727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0413A"/>
                </a:solidFill>
              </a:rPr>
              <a:t>Man versus the machine</a:t>
            </a:r>
            <a:endParaRPr lang="en-US" dirty="0">
              <a:solidFill>
                <a:srgbClr val="A0413A"/>
              </a:solidFill>
            </a:endParaRPr>
          </a:p>
        </p:txBody>
      </p:sp>
      <p:sp>
        <p:nvSpPr>
          <p:cNvPr id="3" name="Content Placeholder 2"/>
          <p:cNvSpPr>
            <a:spLocks noGrp="1"/>
          </p:cNvSpPr>
          <p:nvPr>
            <p:ph idx="1"/>
          </p:nvPr>
        </p:nvSpPr>
        <p:spPr/>
        <p:txBody>
          <a:bodyPr/>
          <a:lstStyle/>
          <a:p>
            <a:r>
              <a:rPr lang="en-US" dirty="0" smtClean="0"/>
              <a:t>In modern society, the concept of androids and other computerized mechanisms evolves into another struggle mankind meets: mam vs the machine. This is especially true when the protagonist is not controlling the machine.</a:t>
            </a:r>
            <a:endParaRPr lang="en-US" dirty="0"/>
          </a:p>
          <a:p>
            <a:r>
              <a:rPr lang="en-US" dirty="0" smtClean="0"/>
              <a:t>Some people might view this as a conflict with society or the mechanization of society, but it can also be viewed simple as man in conflict with a machine.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7072" y="4297680"/>
            <a:ext cx="3060514" cy="24508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99274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399" y="197644"/>
            <a:ext cx="1981200" cy="23145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923" y="671512"/>
            <a:ext cx="2857500" cy="16002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4529" y="4767262"/>
            <a:ext cx="3000375" cy="1524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7898" y="4586287"/>
            <a:ext cx="2676525" cy="170497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5887" y="3748087"/>
            <a:ext cx="1800225" cy="2543175"/>
          </a:xfrm>
          <a:prstGeom prst="rect">
            <a:avLst/>
          </a:prstGeom>
        </p:spPr>
      </p:pic>
      <p:pic>
        <p:nvPicPr>
          <p:cNvPr id="7" name="Picture 6">
            <a:hlinkClick r:id="rId7" action="ppaction://hlinkfil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50723" y="2832048"/>
            <a:ext cx="2162175" cy="1209675"/>
          </a:xfrm>
          <a:prstGeom prst="rect">
            <a:avLst/>
          </a:prstGeom>
        </p:spPr>
      </p:pic>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80385" y="557212"/>
            <a:ext cx="1919693" cy="2274836"/>
          </a:xfrm>
          <a:prstGeom prst="rect">
            <a:avLst/>
          </a:prstGeom>
        </p:spPr>
      </p:pic>
      <p:pic>
        <p:nvPicPr>
          <p:cNvPr id="9" name="Pictur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84529" y="2995612"/>
            <a:ext cx="2867025" cy="1590675"/>
          </a:xfrm>
          <a:prstGeom prst="rect">
            <a:avLst/>
          </a:prstGeom>
        </p:spPr>
      </p:pic>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19649" y="2651421"/>
            <a:ext cx="2552700" cy="1009650"/>
          </a:xfrm>
          <a:prstGeom prst="rect">
            <a:avLst/>
          </a:prstGeom>
        </p:spPr>
      </p:pic>
      <p:pic>
        <p:nvPicPr>
          <p:cNvPr id="11" name="Pictur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719105" y="571499"/>
            <a:ext cx="1914525" cy="2390775"/>
          </a:xfrm>
          <a:prstGeom prst="rect">
            <a:avLst/>
          </a:prstGeom>
        </p:spPr>
      </p:pic>
    </p:spTree>
    <p:extLst>
      <p:ext uri="{BB962C8B-B14F-4D97-AF65-F5344CB8AC3E}">
        <p14:creationId xmlns:p14="http://schemas.microsoft.com/office/powerpoint/2010/main" val="3140314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Dramatic structure</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Beginning [</a:t>
            </a:r>
            <a:r>
              <a:rPr lang="en-US" b="1" dirty="0"/>
              <a:t>Exposition</a:t>
            </a:r>
            <a:r>
              <a:rPr lang="en-US" dirty="0"/>
              <a:t>, </a:t>
            </a:r>
            <a:r>
              <a:rPr lang="en-US" b="1" dirty="0"/>
              <a:t>Conflict</a:t>
            </a:r>
            <a:r>
              <a:rPr lang="en-US" dirty="0"/>
              <a:t>]</a:t>
            </a:r>
          </a:p>
          <a:p>
            <a:r>
              <a:rPr lang="en-US" dirty="0"/>
              <a:t>Middle [</a:t>
            </a:r>
            <a:r>
              <a:rPr lang="en-US" b="1" dirty="0"/>
              <a:t>Rising Action</a:t>
            </a:r>
            <a:r>
              <a:rPr lang="en-US" dirty="0"/>
              <a:t>, </a:t>
            </a:r>
            <a:r>
              <a:rPr lang="en-US" b="1" dirty="0"/>
              <a:t>Climax</a:t>
            </a:r>
            <a:r>
              <a:rPr lang="en-US" dirty="0"/>
              <a:t>]</a:t>
            </a:r>
          </a:p>
          <a:p>
            <a:r>
              <a:rPr lang="en-US" dirty="0"/>
              <a:t>End [</a:t>
            </a:r>
            <a:r>
              <a:rPr lang="en-US" b="1" dirty="0"/>
              <a:t>Falling Action</a:t>
            </a:r>
            <a:r>
              <a:rPr lang="en-US" dirty="0"/>
              <a:t>, </a:t>
            </a:r>
            <a:r>
              <a:rPr lang="en-US" b="1" dirty="0"/>
              <a:t>Resolution</a:t>
            </a:r>
            <a:r>
              <a:rPr lang="en-US" dirty="0" smtClean="0"/>
              <a:t>]</a:t>
            </a:r>
          </a:p>
          <a:p>
            <a:r>
              <a:rPr lang="en-US" dirty="0" smtClean="0"/>
              <a:t>Plot </a:t>
            </a:r>
            <a:r>
              <a:rPr lang="en-US" dirty="0" smtClean="0">
                <a:hlinkClick r:id="rId3"/>
              </a:rPr>
              <a:t>Diagram</a:t>
            </a:r>
            <a:endParaRPr lang="en-US" dirty="0"/>
          </a:p>
        </p:txBody>
      </p:sp>
      <p:sp>
        <p:nvSpPr>
          <p:cNvPr id="4" name="Content Placeholder 3"/>
          <p:cNvSpPr>
            <a:spLocks noGrp="1"/>
          </p:cNvSpPr>
          <p:nvPr>
            <p:ph sz="half" idx="2"/>
          </p:nvPr>
        </p:nvSpPr>
        <p:spPr>
          <a:xfrm>
            <a:off x="5989319" y="206062"/>
            <a:ext cx="5730456" cy="6426558"/>
          </a:xfrm>
        </p:spPr>
        <p:txBody>
          <a:bodyPr>
            <a:noAutofit/>
          </a:bodyPr>
          <a:lstStyle/>
          <a:p>
            <a:r>
              <a:rPr lang="en-US" sz="1600" b="1" dirty="0">
                <a:solidFill>
                  <a:schemeClr val="accent5">
                    <a:lumMod val="75000"/>
                  </a:schemeClr>
                </a:solidFill>
              </a:rPr>
              <a:t>Exposition </a:t>
            </a:r>
            <a:r>
              <a:rPr lang="en-US" sz="1600" dirty="0"/>
              <a:t>- we learn background about the story, like the setting and characters. Then there is an inciting incident, that brings the main characters out of balance.</a:t>
            </a:r>
          </a:p>
          <a:p>
            <a:r>
              <a:rPr lang="en-US" sz="1600" dirty="0"/>
              <a:t>Here I am in school, everything is totally normal! Hey, where's my dad?</a:t>
            </a:r>
          </a:p>
          <a:p>
            <a:r>
              <a:rPr lang="en-US" sz="1600" b="1" dirty="0">
                <a:solidFill>
                  <a:schemeClr val="accent5">
                    <a:lumMod val="75000"/>
                  </a:schemeClr>
                </a:solidFill>
              </a:rPr>
              <a:t>Conflict: </a:t>
            </a:r>
            <a:r>
              <a:rPr lang="en-US" sz="1600" dirty="0"/>
              <a:t>something gets in the way of the protagonist.</a:t>
            </a:r>
          </a:p>
          <a:p>
            <a:r>
              <a:rPr lang="en-US" sz="1600" dirty="0"/>
              <a:t>All I want is my daughter back but will the court let me have it?</a:t>
            </a:r>
          </a:p>
          <a:p>
            <a:r>
              <a:rPr lang="en-US" sz="1600" b="1" dirty="0">
                <a:solidFill>
                  <a:schemeClr val="accent5">
                    <a:lumMod val="75000"/>
                  </a:schemeClr>
                </a:solidFill>
              </a:rPr>
              <a:t>Rising Action / Complications: </a:t>
            </a:r>
            <a:r>
              <a:rPr lang="en-US" sz="1600" dirty="0"/>
              <a:t>We learn more details about the story, including obstacles for the protagonist.</a:t>
            </a:r>
          </a:p>
          <a:p>
            <a:r>
              <a:rPr lang="en-US" sz="1600" dirty="0"/>
              <a:t>I'm being framed for a crime I didn't commit! I have to prove my innocence to get back to my daughter.</a:t>
            </a:r>
          </a:p>
          <a:p>
            <a:r>
              <a:rPr lang="en-US" sz="1600" b="1" dirty="0">
                <a:solidFill>
                  <a:schemeClr val="accent5">
                    <a:lumMod val="75000"/>
                  </a:schemeClr>
                </a:solidFill>
              </a:rPr>
              <a:t>Climax: </a:t>
            </a:r>
            <a:r>
              <a:rPr lang="en-US" sz="1600" dirty="0"/>
              <a:t>This is the high point of the action, or the crisis point.</a:t>
            </a:r>
          </a:p>
          <a:p>
            <a:r>
              <a:rPr lang="en-US" sz="1600" dirty="0"/>
              <a:t>The evidence I needed is buried in a chest at this beach - I've found it!</a:t>
            </a:r>
          </a:p>
          <a:p>
            <a:r>
              <a:rPr lang="en-US" sz="1600" b="1" dirty="0">
                <a:solidFill>
                  <a:schemeClr val="accent5">
                    <a:lumMod val="75000"/>
                  </a:schemeClr>
                </a:solidFill>
              </a:rPr>
              <a:t>Falling Action</a:t>
            </a:r>
            <a:r>
              <a:rPr lang="en-US" sz="1600" dirty="0"/>
              <a:t>: Now the climax has finished, the story line wraps up.</a:t>
            </a:r>
          </a:p>
          <a:p>
            <a:r>
              <a:rPr lang="en-US" sz="1600" dirty="0"/>
              <a:t>Now, I can present this find to the court and I'll get to see my daughter again!</a:t>
            </a:r>
          </a:p>
          <a:p>
            <a:r>
              <a:rPr lang="en-US" sz="1600" b="1" dirty="0">
                <a:solidFill>
                  <a:schemeClr val="accent5">
                    <a:lumMod val="75000"/>
                  </a:schemeClr>
                </a:solidFill>
              </a:rPr>
              <a:t>Resolution or Revelation: </a:t>
            </a:r>
            <a:r>
              <a:rPr lang="en-US" sz="1600" dirty="0"/>
              <a:t>The story comes to an end and the plotlines are completed.</a:t>
            </a:r>
          </a:p>
          <a:p>
            <a:r>
              <a:rPr lang="en-US" sz="1600" dirty="0"/>
              <a:t>DADDY!</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531" y="3644645"/>
            <a:ext cx="5093139" cy="2987975"/>
          </a:xfrm>
          <a:prstGeom prst="rect">
            <a:avLst/>
          </a:prstGeom>
        </p:spPr>
      </p:pic>
    </p:spTree>
    <p:extLst>
      <p:ext uri="{BB962C8B-B14F-4D97-AF65-F5344CB8AC3E}">
        <p14:creationId xmlns:p14="http://schemas.microsoft.com/office/powerpoint/2010/main" val="458993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Plot Diagram Example </a:t>
            </a:r>
            <a:r>
              <a:rPr lang="en-US" i="1" dirty="0"/>
              <a:t>The Cask of </a:t>
            </a:r>
            <a:r>
              <a:rPr lang="en-US" i="1" dirty="0">
                <a:hlinkClick r:id="rId2"/>
              </a:rPr>
              <a:t>Amontillado:</a:t>
            </a:r>
            <a:endParaRPr lang="en-US" dirty="0"/>
          </a:p>
        </p:txBody>
      </p:sp>
      <p:sp>
        <p:nvSpPr>
          <p:cNvPr id="6" name="Content Placeholder 5"/>
          <p:cNvSpPr>
            <a:spLocks noGrp="1"/>
          </p:cNvSpPr>
          <p:nvPr>
            <p:ph idx="1"/>
          </p:nvPr>
        </p:nvSpPr>
        <p:spPr/>
        <p:txBody>
          <a:bodyPr>
            <a:normAutofit fontScale="70000" lnSpcReduction="20000"/>
          </a:bodyPr>
          <a:lstStyle/>
          <a:p>
            <a:r>
              <a:rPr lang="en-US" b="1" dirty="0" err="1" smtClean="0"/>
              <a:t>Exposition</a:t>
            </a:r>
            <a:r>
              <a:rPr lang="en-US" dirty="0" err="1" smtClean="0"/>
              <a:t>During</a:t>
            </a:r>
            <a:r>
              <a:rPr lang="en-US" dirty="0" smtClean="0"/>
              <a:t> </a:t>
            </a:r>
            <a:r>
              <a:rPr lang="en-US" dirty="0"/>
              <a:t>carnival in Italy, </a:t>
            </a:r>
            <a:r>
              <a:rPr lang="en-US" dirty="0" err="1"/>
              <a:t>Montresor</a:t>
            </a:r>
            <a:r>
              <a:rPr lang="en-US" dirty="0"/>
              <a:t> runs into Fortunato and offers to share a very nice bottle of Amontillado (wine) with him. However, this bottle is in his catacombs and it is late at night and Fortunato seems ill.</a:t>
            </a:r>
          </a:p>
          <a:p>
            <a:r>
              <a:rPr lang="en-US" b="1" dirty="0" err="1"/>
              <a:t>Conflict</a:t>
            </a:r>
            <a:r>
              <a:rPr lang="en-US" dirty="0" err="1"/>
              <a:t>The</a:t>
            </a:r>
            <a:r>
              <a:rPr lang="en-US" dirty="0"/>
              <a:t> narrator, </a:t>
            </a:r>
            <a:r>
              <a:rPr lang="en-US" dirty="0" err="1"/>
              <a:t>Montresor</a:t>
            </a:r>
            <a:r>
              <a:rPr lang="en-US" dirty="0"/>
              <a:t>, claims that Fortunato has made a grave insult against him and so he is plotting to get his revenge.</a:t>
            </a:r>
          </a:p>
          <a:p>
            <a:r>
              <a:rPr lang="en-US" b="1" dirty="0"/>
              <a:t>Rising </a:t>
            </a:r>
            <a:r>
              <a:rPr lang="en-US" b="1" dirty="0" err="1"/>
              <a:t>Action</a:t>
            </a:r>
            <a:r>
              <a:rPr lang="en-US" dirty="0" err="1"/>
              <a:t>Montresor</a:t>
            </a:r>
            <a:r>
              <a:rPr lang="en-US" dirty="0"/>
              <a:t> lures Fortunato down into the dark and eerie wine vault. As suspense builds, </a:t>
            </a:r>
            <a:r>
              <a:rPr lang="en-US" dirty="0" err="1"/>
              <a:t>Montresor</a:t>
            </a:r>
            <a:r>
              <a:rPr lang="en-US" dirty="0"/>
              <a:t> keeps asking if Fortunato would like to turn back because he seems ill. However, Fortunato continues to drink wine as his cough medicine.</a:t>
            </a:r>
          </a:p>
          <a:p>
            <a:r>
              <a:rPr lang="en-US" b="1" dirty="0" err="1"/>
              <a:t>Climax</a:t>
            </a:r>
            <a:r>
              <a:rPr lang="en-US" dirty="0" err="1"/>
              <a:t>When</a:t>
            </a:r>
            <a:r>
              <a:rPr lang="en-US" dirty="0"/>
              <a:t> they reach their destination there is no Amontillado, but there is a hole in the wall. </a:t>
            </a:r>
            <a:r>
              <a:rPr lang="en-US" dirty="0" err="1"/>
              <a:t>Montresor</a:t>
            </a:r>
            <a:r>
              <a:rPr lang="en-US" dirty="0"/>
              <a:t> shackles Fortunato inside and begins to seal up the wall with bricks.</a:t>
            </a:r>
          </a:p>
          <a:p>
            <a:r>
              <a:rPr lang="en-US" b="1" dirty="0"/>
              <a:t>Falling </a:t>
            </a:r>
            <a:r>
              <a:rPr lang="en-US" b="1" dirty="0" err="1"/>
              <a:t>Action</a:t>
            </a:r>
            <a:r>
              <a:rPr lang="en-US" dirty="0" err="1"/>
              <a:t>As</a:t>
            </a:r>
            <a:r>
              <a:rPr lang="en-US" dirty="0"/>
              <a:t> the last few bricks are laid, Fortunato screams for </a:t>
            </a:r>
            <a:r>
              <a:rPr lang="en-US" dirty="0" err="1"/>
              <a:t>Montresor</a:t>
            </a:r>
            <a:r>
              <a:rPr lang="en-US" dirty="0"/>
              <a:t> to stop, but it is too late. </a:t>
            </a:r>
            <a:r>
              <a:rPr lang="en-US" dirty="0" err="1"/>
              <a:t>Montresor</a:t>
            </a:r>
            <a:r>
              <a:rPr lang="en-US" dirty="0"/>
              <a:t> has enacted his revenge.</a:t>
            </a:r>
          </a:p>
          <a:p>
            <a:r>
              <a:rPr lang="en-US" b="1" dirty="0" err="1"/>
              <a:t>Resolution</a:t>
            </a:r>
            <a:r>
              <a:rPr lang="en-US" dirty="0" err="1"/>
              <a:t>In</a:t>
            </a:r>
            <a:r>
              <a:rPr lang="en-US" dirty="0"/>
              <a:t> the end, the narrator walks away with only the sound of Fortunato’s jingling jester bells echoing in the tomb. He replaces the bones of the crypt and exclaims that no one has disturbed them for 50 years. “In pace requiescat”.</a:t>
            </a:r>
          </a:p>
          <a:p>
            <a:r>
              <a:rPr lang="en-US" dirty="0"/>
              <a:t/>
            </a:r>
            <a:br>
              <a:rPr lang="en-US" dirty="0"/>
            </a:br>
            <a:endParaRPr lang="en-US" dirty="0"/>
          </a:p>
        </p:txBody>
      </p:sp>
    </p:spTree>
    <p:extLst>
      <p:ext uri="{BB962C8B-B14F-4D97-AF65-F5344CB8AC3E}">
        <p14:creationId xmlns:p14="http://schemas.microsoft.com/office/powerpoint/2010/main" val="3848773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conflicts in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main character always determines the problem and how it will be solved. These problems are classified as conflicts. These conflicts are…</a:t>
            </a:r>
          </a:p>
          <a:p>
            <a:r>
              <a:rPr lang="en-US" sz="2400" dirty="0" smtClean="0">
                <a:solidFill>
                  <a:schemeClr val="accent2"/>
                </a:solidFill>
              </a:rPr>
              <a:t>MAN VS MAN</a:t>
            </a:r>
          </a:p>
          <a:p>
            <a:r>
              <a:rPr lang="en-US" sz="2400" dirty="0">
                <a:solidFill>
                  <a:schemeClr val="accent2"/>
                </a:solidFill>
              </a:rPr>
              <a:t>MAN VS SOCIETY</a:t>
            </a:r>
          </a:p>
          <a:p>
            <a:r>
              <a:rPr lang="en-US" sz="2400" dirty="0" smtClean="0">
                <a:solidFill>
                  <a:schemeClr val="accent2"/>
                </a:solidFill>
              </a:rPr>
              <a:t>MAN VS HIMSELF</a:t>
            </a:r>
          </a:p>
          <a:p>
            <a:r>
              <a:rPr lang="en-US" sz="2400" dirty="0" smtClean="0">
                <a:solidFill>
                  <a:schemeClr val="accent2"/>
                </a:solidFill>
              </a:rPr>
              <a:t>MAN VS NATURE</a:t>
            </a:r>
          </a:p>
          <a:p>
            <a:r>
              <a:rPr lang="en-US" sz="2400" dirty="0" smtClean="0">
                <a:solidFill>
                  <a:schemeClr val="accent2"/>
                </a:solidFill>
              </a:rPr>
              <a:t>MAN VS SUPERNATURAL</a:t>
            </a:r>
          </a:p>
          <a:p>
            <a:r>
              <a:rPr lang="en-US" sz="2400" dirty="0" smtClean="0">
                <a:solidFill>
                  <a:schemeClr val="accent2"/>
                </a:solidFill>
              </a:rPr>
              <a:t>MAN VS THE UNIVERSE</a:t>
            </a:r>
          </a:p>
          <a:p>
            <a:r>
              <a:rPr lang="en-US" sz="2400" dirty="0" smtClean="0">
                <a:solidFill>
                  <a:schemeClr val="accent2"/>
                </a:solidFill>
              </a:rPr>
              <a:t>MAN VS THE MACHINE</a:t>
            </a:r>
          </a:p>
        </p:txBody>
      </p:sp>
    </p:spTree>
    <p:extLst>
      <p:ext uri="{BB962C8B-B14F-4D97-AF65-F5344CB8AC3E}">
        <p14:creationId xmlns:p14="http://schemas.microsoft.com/office/powerpoint/2010/main" val="251010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hlinkClick r:id="rId2"/>
              </a:rPr>
              <a:t>MAN VS </a:t>
            </a:r>
            <a:r>
              <a:rPr lang="en-US" sz="4800" dirty="0" smtClean="0">
                <a:solidFill>
                  <a:schemeClr val="accent2"/>
                </a:solidFill>
                <a:hlinkClick r:id="rId2"/>
              </a:rPr>
              <a:t>MAN</a:t>
            </a:r>
            <a:r>
              <a:rPr lang="en-US" sz="4800" dirty="0"/>
              <a:t> </a:t>
            </a:r>
            <a:r>
              <a:rPr lang="en-US" sz="2000" dirty="0" smtClean="0"/>
              <a:t>– (another </a:t>
            </a:r>
            <a:r>
              <a:rPr lang="en-US" sz="2000" dirty="0"/>
              <a:t>character) The leading character struggles with his physical strength against other </a:t>
            </a:r>
            <a:r>
              <a:rPr lang="en-US" sz="2000" dirty="0" smtClean="0"/>
              <a:t>men</a:t>
            </a:r>
            <a:endParaRPr lang="en-US" sz="2000" dirty="0">
              <a:solidFill>
                <a:schemeClr val="accent2"/>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The main character is called the </a:t>
            </a:r>
            <a:r>
              <a:rPr lang="en-US" b="1" dirty="0" smtClean="0">
                <a:solidFill>
                  <a:schemeClr val="accent2"/>
                </a:solidFill>
              </a:rPr>
              <a:t>protagonist. </a:t>
            </a:r>
          </a:p>
          <a:p>
            <a:pPr algn="just"/>
            <a:r>
              <a:rPr lang="en-US" dirty="0" smtClean="0"/>
              <a:t>The person in conflict with the protagonist is called the </a:t>
            </a:r>
            <a:r>
              <a:rPr lang="en-US" b="1" dirty="0" smtClean="0">
                <a:solidFill>
                  <a:srgbClr val="7030A0"/>
                </a:solidFill>
              </a:rPr>
              <a:t>antagonist. </a:t>
            </a:r>
          </a:p>
          <a:p>
            <a:pPr algn="just"/>
            <a:r>
              <a:rPr lang="en-US" dirty="0" smtClean="0"/>
              <a:t>When the antagonist is another person, then the conflict is called Man (even if it is a female) versus Man (even if it is a female.</a:t>
            </a:r>
          </a:p>
          <a:p>
            <a:pPr algn="just"/>
            <a:r>
              <a:rPr lang="en-US" dirty="0" smtClean="0"/>
              <a:t>Remember that “man” is a generic term meaning it could be a either a male and female. </a:t>
            </a:r>
          </a:p>
          <a:p>
            <a:pPr algn="just"/>
            <a:r>
              <a:rPr lang="en-US" dirty="0" smtClean="0"/>
              <a:t>Click on the title above and see an example.</a:t>
            </a:r>
          </a:p>
          <a:p>
            <a:r>
              <a:rPr lang="en-US" b="1" u="sng" dirty="0"/>
              <a:t>1.What is Man vs. Man Conflict? </a:t>
            </a:r>
            <a:endParaRPr lang="en-US" dirty="0"/>
          </a:p>
          <a:p>
            <a:r>
              <a:rPr lang="en-US" dirty="0"/>
              <a:t>Very simply stated Man vs. Man conflict is where two people fight each other.  Two really good examples in Literature of this kind of conflict are: </a:t>
            </a:r>
          </a:p>
          <a:p>
            <a:pPr lvl="0"/>
            <a:r>
              <a:rPr lang="en-US" u="sng" dirty="0"/>
              <a:t>Sarah Connors vs. the Terminator</a:t>
            </a:r>
            <a:r>
              <a:rPr lang="en-US" dirty="0"/>
              <a:t> in </a:t>
            </a:r>
            <a:r>
              <a:rPr lang="en-US" i="1" dirty="0"/>
              <a:t>The Terminator </a:t>
            </a:r>
            <a:r>
              <a:rPr lang="en-US" dirty="0"/>
              <a:t>series. </a:t>
            </a:r>
          </a:p>
          <a:p>
            <a:pPr lvl="0"/>
            <a:r>
              <a:rPr lang="en-US" u="sng" dirty="0"/>
              <a:t>Special Agent Starling vs. Doctor Hannibal (the cannibal) </a:t>
            </a:r>
            <a:r>
              <a:rPr lang="en-US" u="sng" dirty="0" err="1"/>
              <a:t>Lextor</a:t>
            </a:r>
            <a:r>
              <a:rPr lang="en-US" u="sng" dirty="0"/>
              <a:t> </a:t>
            </a:r>
            <a:r>
              <a:rPr lang="en-US" dirty="0"/>
              <a:t> in </a:t>
            </a:r>
            <a:r>
              <a:rPr lang="en-US" i="1" dirty="0"/>
              <a:t>The Silence of the Lamb.</a:t>
            </a:r>
            <a:endParaRPr lang="en-US" dirty="0"/>
          </a:p>
          <a:p>
            <a:pPr algn="just"/>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7551" y="1441894"/>
            <a:ext cx="2266950" cy="1285875"/>
          </a:xfrm>
          <a:prstGeom prst="rect">
            <a:avLst/>
          </a:prstGeom>
        </p:spPr>
      </p:pic>
    </p:spTree>
    <p:extLst>
      <p:ext uri="{BB962C8B-B14F-4D97-AF65-F5344CB8AC3E}">
        <p14:creationId xmlns:p14="http://schemas.microsoft.com/office/powerpoint/2010/main" val="321037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Man versus society</a:t>
            </a:r>
            <a:endParaRPr lang="en-US" dirty="0"/>
          </a:p>
        </p:txBody>
      </p:sp>
      <p:sp>
        <p:nvSpPr>
          <p:cNvPr id="3" name="Content Placeholder 2"/>
          <p:cNvSpPr>
            <a:spLocks noGrp="1"/>
          </p:cNvSpPr>
          <p:nvPr>
            <p:ph idx="1"/>
          </p:nvPr>
        </p:nvSpPr>
        <p:spPr/>
        <p:txBody>
          <a:bodyPr/>
          <a:lstStyle/>
          <a:p>
            <a:r>
              <a:rPr lang="en-US" dirty="0" smtClean="0"/>
              <a:t>The protagonist can have many conflicts with society. He could</a:t>
            </a:r>
          </a:p>
          <a:p>
            <a:r>
              <a:rPr lang="en-US" dirty="0" smtClean="0"/>
              <a:t>1. be an outsider, not accepted by society</a:t>
            </a:r>
          </a:p>
          <a:p>
            <a:r>
              <a:rPr lang="en-US" dirty="0" smtClean="0"/>
              <a:t>2. be a stranger</a:t>
            </a:r>
          </a:p>
          <a:p>
            <a:r>
              <a:rPr lang="en-US" dirty="0" smtClean="0"/>
              <a:t>3. be a person who breaks the law, be it a just and unjust law</a:t>
            </a:r>
          </a:p>
          <a:p>
            <a:r>
              <a:rPr lang="en-US" dirty="0" smtClean="0"/>
              <a:t>4. be a victim or example of a type of person about which society discriminates</a:t>
            </a:r>
          </a:p>
          <a:p>
            <a:r>
              <a:rPr lang="en-US" dirty="0" smtClean="0"/>
              <a:t>5.  be a victim of crime</a:t>
            </a:r>
          </a:p>
          <a:p>
            <a:r>
              <a:rPr lang="en-US" dirty="0" smtClean="0"/>
              <a:t>6. be a crusader</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3924" y="1040035"/>
            <a:ext cx="2838450" cy="1609725"/>
          </a:xfrm>
          <a:prstGeom prst="rect">
            <a:avLst/>
          </a:prstGeom>
        </p:spPr>
      </p:pic>
    </p:spTree>
    <p:extLst>
      <p:ext uri="{BB962C8B-B14F-4D97-AF65-F5344CB8AC3E}">
        <p14:creationId xmlns:p14="http://schemas.microsoft.com/office/powerpoint/2010/main" val="364339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a:t>
            </a:r>
            <a:r>
              <a:rPr lang="en-US" b="1" u="sng" dirty="0"/>
              <a:t>are a good examples of a Man vs. Society conflict?</a:t>
            </a:r>
            <a:endParaRPr lang="en-US" dirty="0"/>
          </a:p>
        </p:txBody>
      </p:sp>
      <p:sp>
        <p:nvSpPr>
          <p:cNvPr id="3" name="Content Placeholder 2"/>
          <p:cNvSpPr>
            <a:spLocks noGrp="1"/>
          </p:cNvSpPr>
          <p:nvPr>
            <p:ph idx="1"/>
          </p:nvPr>
        </p:nvSpPr>
        <p:spPr/>
        <p:txBody>
          <a:bodyPr>
            <a:normAutofit/>
          </a:bodyPr>
          <a:lstStyle/>
          <a:p>
            <a:r>
              <a:rPr lang="en-US" dirty="0" smtClean="0"/>
              <a:t>Rosa </a:t>
            </a:r>
            <a:r>
              <a:rPr lang="en-US" dirty="0"/>
              <a:t>Parks / bus, and later water fountain</a:t>
            </a:r>
            <a:br>
              <a:rPr lang="en-US" dirty="0"/>
            </a:br>
            <a:r>
              <a:rPr lang="en-US" dirty="0"/>
              <a:t>- the Nine who had to be escorted to go to school for desegregation</a:t>
            </a:r>
            <a:br>
              <a:rPr lang="en-US" dirty="0"/>
            </a:br>
            <a:r>
              <a:rPr lang="en-US" dirty="0"/>
              <a:t>- Oklahoma bombing </a:t>
            </a:r>
            <a:br>
              <a:rPr lang="en-US" dirty="0"/>
            </a:br>
            <a:r>
              <a:rPr lang="en-US" dirty="0"/>
              <a:t>- Wako cult</a:t>
            </a:r>
            <a:br>
              <a:rPr lang="en-US" dirty="0"/>
            </a:br>
            <a:r>
              <a:rPr lang="en-US" dirty="0"/>
              <a:t>- Charles Manson / any other cult</a:t>
            </a:r>
            <a:br>
              <a:rPr lang="en-US" dirty="0"/>
            </a:br>
            <a:r>
              <a:rPr lang="en-US" dirty="0"/>
              <a:t>- FLS leader Warren Jeffries</a:t>
            </a:r>
            <a:br>
              <a:rPr lang="en-US" dirty="0"/>
            </a:br>
            <a:r>
              <a:rPr lang="en-US" dirty="0"/>
              <a:t>-Tom Cruise, Michael Jackson, Jerry Springer </a:t>
            </a:r>
            <a:r>
              <a:rPr lang="en-US" dirty="0" err="1"/>
              <a:t>lol</a:t>
            </a:r>
            <a:r>
              <a:rPr lang="en-US" dirty="0"/>
              <a:t> any number of "celebrities" in their own world</a:t>
            </a:r>
            <a:br>
              <a:rPr lang="en-US" dirty="0"/>
            </a:br>
            <a:r>
              <a:rPr lang="en-US" dirty="0"/>
              <a:t>-Moses vs. Pharaoh/Egypt</a:t>
            </a:r>
            <a:br>
              <a:rPr lang="en-US" dirty="0"/>
            </a:br>
            <a:r>
              <a:rPr lang="en-US" dirty="0"/>
              <a:t>-Gandhi/Indians vs. British rule</a:t>
            </a:r>
            <a:br>
              <a:rPr lang="en-US" dirty="0"/>
            </a:br>
            <a:r>
              <a:rPr lang="en-US" dirty="0"/>
              <a:t>so many to choose from! choose whether you want a positive or negative role model/result.</a:t>
            </a:r>
          </a:p>
        </p:txBody>
      </p:sp>
    </p:spTree>
    <p:extLst>
      <p:ext uri="{BB962C8B-B14F-4D97-AF65-F5344CB8AC3E}">
        <p14:creationId xmlns:p14="http://schemas.microsoft.com/office/powerpoint/2010/main" val="75770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Man versus self</a:t>
            </a:r>
            <a:endParaRPr lang="en-US" dirty="0"/>
          </a:p>
        </p:txBody>
      </p:sp>
      <p:sp>
        <p:nvSpPr>
          <p:cNvPr id="3" name="Content Placeholder 2"/>
          <p:cNvSpPr>
            <a:spLocks noGrp="1"/>
          </p:cNvSpPr>
          <p:nvPr>
            <p:ph idx="1"/>
          </p:nvPr>
        </p:nvSpPr>
        <p:spPr/>
        <p:txBody>
          <a:bodyPr/>
          <a:lstStyle/>
          <a:p>
            <a:r>
              <a:rPr lang="en-US" b="1" u="sng" dirty="0"/>
              <a:t>3.  Man vs. Himself</a:t>
            </a:r>
            <a:endParaRPr lang="en-US" dirty="0"/>
          </a:p>
          <a:p>
            <a:r>
              <a:rPr lang="en-US" b="1" dirty="0"/>
              <a:t>Man vs. </a:t>
            </a:r>
            <a:r>
              <a:rPr lang="en-US" b="1" dirty="0" err="1"/>
              <a:t>Himself/Herself</a:t>
            </a:r>
            <a:r>
              <a:rPr lang="en-US" dirty="0"/>
              <a:t> (psychological) - The leading character struggles with himself/herself; with his/her own soul, ideas of right or wrong, physical limitations, choices, etc. </a:t>
            </a:r>
            <a:br>
              <a:rPr lang="en-US" dirty="0"/>
            </a:br>
            <a:r>
              <a:rPr lang="en-US" u="sng" dirty="0">
                <a:hlinkClick r:id="rId3"/>
              </a:rPr>
              <a:t/>
            </a:r>
            <a:br>
              <a:rPr lang="en-US" u="sng" dirty="0">
                <a:hlinkClick r:id="rId3"/>
              </a:rPr>
            </a:br>
            <a:r>
              <a:rPr lang="en-US" b="1" dirty="0"/>
              <a:t>Internal</a:t>
            </a:r>
            <a:r>
              <a:rPr lang="en-US" dirty="0"/>
              <a:t> - A struggle within one's self; a person must make some decision, overcome pain, quiet their temper, resist an urge, etc.</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3417" y="685800"/>
            <a:ext cx="2867025" cy="1600200"/>
          </a:xfrm>
          <a:prstGeom prst="rect">
            <a:avLst/>
          </a:prstGeom>
        </p:spPr>
      </p:pic>
    </p:spTree>
    <p:extLst>
      <p:ext uri="{BB962C8B-B14F-4D97-AF65-F5344CB8AC3E}">
        <p14:creationId xmlns:p14="http://schemas.microsoft.com/office/powerpoint/2010/main" val="149162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30" y="0"/>
            <a:ext cx="9720072" cy="934491"/>
          </a:xfrm>
        </p:spPr>
        <p:txBody>
          <a:bodyPr/>
          <a:lstStyle/>
          <a:p>
            <a:r>
              <a:rPr lang="en-US" b="1" u="sng" dirty="0" smtClean="0"/>
              <a:t>Man </a:t>
            </a:r>
            <a:r>
              <a:rPr lang="en-US" b="1" u="sng" dirty="0"/>
              <a:t>vs. Himself</a:t>
            </a:r>
            <a:endParaRPr lang="en-US" dirty="0"/>
          </a:p>
        </p:txBody>
      </p:sp>
      <p:sp>
        <p:nvSpPr>
          <p:cNvPr id="3" name="Content Placeholder 2"/>
          <p:cNvSpPr>
            <a:spLocks noGrp="1"/>
          </p:cNvSpPr>
          <p:nvPr>
            <p:ph idx="1"/>
          </p:nvPr>
        </p:nvSpPr>
        <p:spPr>
          <a:xfrm>
            <a:off x="180304" y="759853"/>
            <a:ext cx="12011695" cy="5434885"/>
          </a:xfrm>
        </p:spPr>
        <p:txBody>
          <a:bodyPr>
            <a:noAutofit/>
          </a:bodyPr>
          <a:lstStyle/>
          <a:p>
            <a:r>
              <a:rPr lang="en-US" sz="1600" b="1" dirty="0" smtClean="0"/>
              <a:t>Man </a:t>
            </a:r>
            <a:r>
              <a:rPr lang="en-US" sz="1600" b="1" dirty="0"/>
              <a:t>vs. </a:t>
            </a:r>
            <a:r>
              <a:rPr lang="en-US" sz="1600" b="1" dirty="0" err="1"/>
              <a:t>Himself/Herself</a:t>
            </a:r>
            <a:r>
              <a:rPr lang="en-US" sz="1600" dirty="0"/>
              <a:t> (psychological) - The leading character struggles with himself/herself; with his/her own soul, ideas of right or wrong, physical limitations, choices, etc. </a:t>
            </a:r>
            <a:br>
              <a:rPr lang="en-US" sz="1600" dirty="0"/>
            </a:br>
            <a:r>
              <a:rPr lang="en-US" sz="1600" u="sng" dirty="0">
                <a:hlinkClick r:id="rId2"/>
              </a:rPr>
              <a:t/>
            </a:r>
            <a:br>
              <a:rPr lang="en-US" sz="1600" u="sng" dirty="0">
                <a:hlinkClick r:id="rId2"/>
              </a:rPr>
            </a:br>
            <a:r>
              <a:rPr lang="en-US" sz="1600" b="1" dirty="0"/>
              <a:t>Internal</a:t>
            </a:r>
            <a:r>
              <a:rPr lang="en-US" sz="1600" dirty="0"/>
              <a:t> - A struggle within one's self; a person must make some decision</a:t>
            </a:r>
            <a:r>
              <a:rPr lang="en-US" sz="1600" dirty="0" smtClean="0"/>
              <a:t>,</a:t>
            </a:r>
          </a:p>
          <a:p>
            <a:r>
              <a:rPr lang="en-US" sz="1600" dirty="0" smtClean="0"/>
              <a:t> </a:t>
            </a:r>
            <a:r>
              <a:rPr lang="en-US" sz="1600" dirty="0"/>
              <a:t>overcome pain, quiet their temper, resist an urge, etc.</a:t>
            </a:r>
          </a:p>
          <a:p>
            <a:r>
              <a:rPr lang="en-US" sz="1600" b="1" dirty="0"/>
              <a:t>Man vs. himself </a:t>
            </a:r>
            <a:endParaRPr lang="en-US" sz="1600" dirty="0"/>
          </a:p>
          <a:p>
            <a:r>
              <a:rPr lang="en-US" sz="1600" dirty="0"/>
              <a:t>Perhaps the most profound </a:t>
            </a:r>
            <a:r>
              <a:rPr lang="en-US" sz="1600" dirty="0">
                <a:hlinkClick r:id="rId3"/>
              </a:rPr>
              <a:t>conflict</a:t>
            </a:r>
            <a:r>
              <a:rPr lang="en-US" sz="1600" dirty="0"/>
              <a:t> a character can face is when he is at odds with himself. Conflicts in which the protagonist faces off against other individuals or society often result in characters that represent ideals and concepts. But the character that first must deal with his own foibles in order to overcome a villain or oppressive values has learned something. He has grown as a character and become a better human being. Ideally, your readers will grow with this character, making his triumph over others more lasting in the readers’ minds</a:t>
            </a:r>
            <a:r>
              <a:rPr lang="en-US" sz="1600" dirty="0" smtClean="0"/>
              <a:t>.</a:t>
            </a:r>
            <a:endParaRPr lang="en-US" sz="1600" dirty="0"/>
          </a:p>
          <a:p>
            <a:r>
              <a:rPr lang="en-US" sz="1600" dirty="0"/>
              <a:t>An example of man vs. himself conflict is Anakin Skywalker’s internal struggle in “Star Wars III: Revenge of the </a:t>
            </a:r>
            <a:r>
              <a:rPr lang="en-US" sz="1600" dirty="0" err="1"/>
              <a:t>Sith</a:t>
            </a:r>
            <a:r>
              <a:rPr lang="en-US" sz="1600" dirty="0"/>
              <a:t>” in which the young </a:t>
            </a:r>
            <a:r>
              <a:rPr lang="en-US" sz="1600" dirty="0" err="1"/>
              <a:t>jedi</a:t>
            </a:r>
            <a:r>
              <a:rPr lang="en-US" sz="1600" dirty="0"/>
              <a:t> must decide if he will serve the powers of good or turn to the Dark Side. In this case, Skywalker makes the wrong choices and becomes the villain Darth Vader. </a:t>
            </a:r>
          </a:p>
          <a:p>
            <a:r>
              <a:rPr lang="en-US" sz="1600" dirty="0"/>
              <a:t>If handled correctly, a man vs. himself conflict can raise a story to high art. The “Star Trek: The Original Series” episode “The City on the Edge of Forever” in which Captain Kirk must decide between his love for a woman and his responsibility to the future of humanity is modern tragedy. In </a:t>
            </a:r>
            <a:r>
              <a:rPr lang="en-US" sz="1600" dirty="0" err="1"/>
              <a:t>Stanslaw</a:t>
            </a:r>
            <a:r>
              <a:rPr lang="en-US" sz="1600" dirty="0"/>
              <a:t> </a:t>
            </a:r>
            <a:r>
              <a:rPr lang="en-US" sz="1600" dirty="0" err="1"/>
              <a:t>Lem’s</a:t>
            </a:r>
            <a:r>
              <a:rPr lang="en-US" sz="1600" dirty="0"/>
              <a:t> “Solaris”, a psychologist is reunited with what appears to be his wife but in reality is an amalgam of his memories of her. The result is an intense psychological struggle worthy of the best contemporary literature</a:t>
            </a:r>
            <a:r>
              <a:rPr lang="en-US" sz="1600" dirty="0" smtClean="0"/>
              <a:t>.</a:t>
            </a:r>
            <a:r>
              <a:rPr lang="en-US" sz="1600" dirty="0"/>
              <a:t/>
            </a:r>
            <a:br>
              <a:rPr lang="en-US" sz="1600" dirty="0"/>
            </a:br>
            <a:r>
              <a:rPr lang="en-US" sz="1600" dirty="0"/>
              <a:t>Arguably, your story gains sophistication when your main character must do overcome a challenge other than defeating the forces of nature or a straight villain. To survive being marooned on a desert world or succeed in taking down an alien menace, your main character ought to first have to overcome some internal conflict that in turn allows him to be victorious over nature or invader. For example, in Anne McCaffrey’s short story “The Smallest </a:t>
            </a:r>
            <a:r>
              <a:rPr lang="en-US" sz="1600" dirty="0" err="1"/>
              <a:t>Dragonboy</a:t>
            </a:r>
            <a:r>
              <a:rPr lang="en-US" sz="1600" dirty="0"/>
              <a:t>,” the main character </a:t>
            </a:r>
            <a:r>
              <a:rPr lang="en-US" sz="1600" dirty="0" err="1"/>
              <a:t>Keevan</a:t>
            </a:r>
            <a:r>
              <a:rPr lang="en-US" sz="1600" dirty="0"/>
              <a:t> must learn self-discipline and gain self-confidence to achieve his goal of becoming a </a:t>
            </a:r>
            <a:r>
              <a:rPr lang="en-US" sz="1600" dirty="0" err="1"/>
              <a:t>dragonrider</a:t>
            </a:r>
            <a:r>
              <a:rPr lang="en-US" sz="1600" dirty="0"/>
              <a:t>. In doing so, he overcomes the story’s wider challenge of being ridiculed by the other older and stronger boys.</a:t>
            </a:r>
          </a:p>
          <a:p>
            <a:r>
              <a:rPr lang="en-US" sz="1600" dirty="0"/>
              <a:t> </a:t>
            </a:r>
            <a:r>
              <a:rPr lang="en-US" sz="1600" dirty="0" smtClean="0"/>
              <a:t>Your </a:t>
            </a:r>
            <a:r>
              <a:rPr lang="en-US" sz="1600" dirty="0"/>
              <a:t>story almost always is better when a man vs. himself conflict rests at its core. </a:t>
            </a:r>
            <a:endParaRPr lang="en-US" sz="16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1491" y="1036816"/>
            <a:ext cx="2838450" cy="1609725"/>
          </a:xfrm>
          <a:prstGeom prst="rect">
            <a:avLst/>
          </a:prstGeom>
        </p:spPr>
      </p:pic>
    </p:spTree>
    <p:extLst>
      <p:ext uri="{BB962C8B-B14F-4D97-AF65-F5344CB8AC3E}">
        <p14:creationId xmlns:p14="http://schemas.microsoft.com/office/powerpoint/2010/main" val="95208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Man versus nature</a:t>
            </a:r>
            <a:r>
              <a:rPr lang="en-US" dirty="0" smtClean="0"/>
              <a:t>: </a:t>
            </a:r>
            <a:r>
              <a:rPr lang="en-US" sz="2000" dirty="0" smtClean="0"/>
              <a:t>(tornado</a:t>
            </a:r>
            <a:r>
              <a:rPr lang="en-US" sz="2000" dirty="0"/>
              <a:t>, hurricane, flood, avalanche, etc...)</a:t>
            </a:r>
            <a:endParaRPr lang="en-US" sz="2000" dirty="0"/>
          </a:p>
        </p:txBody>
      </p:sp>
      <p:sp>
        <p:nvSpPr>
          <p:cNvPr id="3" name="Content Placeholder 2"/>
          <p:cNvSpPr>
            <a:spLocks noGrp="1"/>
          </p:cNvSpPr>
          <p:nvPr>
            <p:ph idx="1"/>
          </p:nvPr>
        </p:nvSpPr>
        <p:spPr/>
        <p:txBody>
          <a:bodyPr/>
          <a:lstStyle/>
          <a:p>
            <a:r>
              <a:rPr lang="en-US" dirty="0" smtClean="0"/>
              <a:t>Man versus Nature in American </a:t>
            </a:r>
            <a:r>
              <a:rPr lang="en-US" dirty="0" smtClean="0">
                <a:hlinkClick r:id="rId3"/>
              </a:rPr>
              <a:t>literature:  P</a:t>
            </a:r>
            <a:r>
              <a:rPr lang="en-US" dirty="0" smtClean="0"/>
              <a:t>icture this: the protagonist is in a boat at sea and a storm comes up. In order to survive, he must figure out how to steer the boat, how to avoid drowning; how to avoid being eating by sharks; how to get enough good water so he doesn’t die of dehydration; how not to die from exposure.</a:t>
            </a:r>
          </a:p>
          <a:p>
            <a:endParaRPr lang="en-US" dirty="0"/>
          </a:p>
          <a:p>
            <a:r>
              <a:rPr lang="en-US" dirty="0" smtClean="0"/>
              <a:t>These are all examples of Man vs Nature.   </a:t>
            </a:r>
          </a:p>
          <a:p>
            <a:r>
              <a:rPr lang="en-US" dirty="0" smtClean="0"/>
              <a:t>Battling an animal, the weather, events in</a:t>
            </a:r>
          </a:p>
          <a:p>
            <a:r>
              <a:rPr lang="en-US" dirty="0" smtClean="0"/>
              <a:t>nature and disease are all examples of Man vs Nature.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5750" y="3660242"/>
            <a:ext cx="2838450" cy="1609725"/>
          </a:xfrm>
          <a:prstGeom prst="rect">
            <a:avLst/>
          </a:prstGeom>
        </p:spPr>
      </p:pic>
    </p:spTree>
    <p:extLst>
      <p:ext uri="{BB962C8B-B14F-4D97-AF65-F5344CB8AC3E}">
        <p14:creationId xmlns:p14="http://schemas.microsoft.com/office/powerpoint/2010/main" val="177197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Man versus the supernatural</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Man can be in conflict with any number of non-human beings. Examples are</a:t>
            </a:r>
          </a:p>
          <a:p>
            <a:pPr>
              <a:buFont typeface="Arial" panose="020B0604020202020204" pitchFamily="34" charset="0"/>
              <a:buChar char="•"/>
            </a:pPr>
            <a:r>
              <a:rPr lang="en-US" dirty="0" smtClean="0"/>
              <a:t>God</a:t>
            </a:r>
          </a:p>
          <a:p>
            <a:pPr>
              <a:buFont typeface="Arial" panose="020B0604020202020204" pitchFamily="34" charset="0"/>
              <a:buChar char="•"/>
            </a:pPr>
            <a:r>
              <a:rPr lang="en-US" dirty="0" smtClean="0"/>
              <a:t>The devil</a:t>
            </a:r>
          </a:p>
          <a:p>
            <a:pPr>
              <a:buFont typeface="Arial" panose="020B0604020202020204" pitchFamily="34" charset="0"/>
              <a:buChar char="•"/>
            </a:pPr>
            <a:r>
              <a:rPr lang="en-US" dirty="0" smtClean="0"/>
              <a:t>Aliens from outer space</a:t>
            </a:r>
          </a:p>
          <a:p>
            <a:pPr>
              <a:buFont typeface="Arial" panose="020B0604020202020204" pitchFamily="34" charset="0"/>
              <a:buChar char="•"/>
            </a:pPr>
            <a:r>
              <a:rPr lang="en-US" dirty="0" smtClean="0"/>
              <a:t>Ghosts</a:t>
            </a:r>
          </a:p>
          <a:p>
            <a:pPr>
              <a:buFont typeface="Arial" panose="020B0604020202020204" pitchFamily="34" charset="0"/>
              <a:buChar char="•"/>
            </a:pPr>
            <a:r>
              <a:rPr lang="en-US" dirty="0" smtClean="0"/>
              <a:t>The undead</a:t>
            </a:r>
          </a:p>
          <a:p>
            <a:pPr>
              <a:buFont typeface="Arial" panose="020B0604020202020204" pitchFamily="34" charset="0"/>
              <a:buChar char="•"/>
            </a:pPr>
            <a:r>
              <a:rPr lang="en-US" dirty="0" smtClean="0"/>
              <a:t>Vampires</a:t>
            </a:r>
          </a:p>
          <a:p>
            <a:pPr marL="0" indent="0">
              <a:buNone/>
            </a:pPr>
            <a:r>
              <a:rPr lang="en-US" dirty="0" smtClean="0"/>
              <a:t>You get the idea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0126" y="341757"/>
            <a:ext cx="2619375" cy="1743075"/>
          </a:xfrm>
          <a:prstGeom prst="rect">
            <a:avLst/>
          </a:prstGeom>
        </p:spPr>
      </p:pic>
    </p:spTree>
    <p:extLst>
      <p:ext uri="{BB962C8B-B14F-4D97-AF65-F5344CB8AC3E}">
        <p14:creationId xmlns:p14="http://schemas.microsoft.com/office/powerpoint/2010/main" val="3435008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1735</TotalTime>
  <Words>1217</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Tw Cen MT</vt:lpstr>
      <vt:lpstr>Tw Cen MT Condensed</vt:lpstr>
      <vt:lpstr>Wingdings 3</vt:lpstr>
      <vt:lpstr>Integral</vt:lpstr>
      <vt:lpstr>Elements  of literature</vt:lpstr>
      <vt:lpstr>The basic conflicts in literature</vt:lpstr>
      <vt:lpstr>MAN VS MAN – (another character) The leading character struggles with his physical strength against other men</vt:lpstr>
      <vt:lpstr>Man versus society</vt:lpstr>
      <vt:lpstr>What are a good examples of a Man vs. Society conflict?</vt:lpstr>
      <vt:lpstr>Man versus self</vt:lpstr>
      <vt:lpstr>Man vs. Himself</vt:lpstr>
      <vt:lpstr>Man versus nature: (tornado, hurricane, flood, avalanche, etc...)</vt:lpstr>
      <vt:lpstr>Man versus the supernatural</vt:lpstr>
      <vt:lpstr>Man versus the  universe</vt:lpstr>
      <vt:lpstr>Man versus the machine</vt:lpstr>
      <vt:lpstr>PowerPoint Presentation</vt:lpstr>
      <vt:lpstr>Dramatic structure</vt:lpstr>
      <vt:lpstr>Plot Diagram Example The Cask of Amontillado: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literature</dc:title>
  <dc:creator>Lyla Nabulsi</dc:creator>
  <cp:lastModifiedBy>Lyla Nabulsi</cp:lastModifiedBy>
  <cp:revision>17</cp:revision>
  <dcterms:created xsi:type="dcterms:W3CDTF">2014-11-07T19:08:28Z</dcterms:created>
  <dcterms:modified xsi:type="dcterms:W3CDTF">2014-11-09T00:03:30Z</dcterms:modified>
</cp:coreProperties>
</file>